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4"/>
  </p:notesMasterIdLst>
  <p:sldIdLst>
    <p:sldId id="294" r:id="rId2"/>
    <p:sldId id="295" r:id="rId3"/>
    <p:sldId id="258" r:id="rId4"/>
    <p:sldId id="259" r:id="rId5"/>
    <p:sldId id="292" r:id="rId6"/>
    <p:sldId id="260" r:id="rId7"/>
    <p:sldId id="262" r:id="rId8"/>
    <p:sldId id="263" r:id="rId9"/>
    <p:sldId id="267" r:id="rId10"/>
    <p:sldId id="265" r:id="rId11"/>
    <p:sldId id="266" r:id="rId12"/>
    <p:sldId id="264" r:id="rId13"/>
    <p:sldId id="286" r:id="rId14"/>
    <p:sldId id="287" r:id="rId15"/>
    <p:sldId id="288" r:id="rId16"/>
    <p:sldId id="289" r:id="rId17"/>
    <p:sldId id="290" r:id="rId18"/>
    <p:sldId id="291" r:id="rId19"/>
    <p:sldId id="269" r:id="rId20"/>
    <p:sldId id="293" r:id="rId21"/>
    <p:sldId id="270" r:id="rId22"/>
    <p:sldId id="271" r:id="rId23"/>
    <p:sldId id="296" r:id="rId24"/>
    <p:sldId id="280" r:id="rId25"/>
    <p:sldId id="276" r:id="rId26"/>
    <p:sldId id="277" r:id="rId27"/>
    <p:sldId id="272" r:id="rId28"/>
    <p:sldId id="275" r:id="rId29"/>
    <p:sldId id="274" r:id="rId30"/>
    <p:sldId id="298" r:id="rId31"/>
    <p:sldId id="279" r:id="rId32"/>
    <p:sldId id="300" r:id="rId33"/>
    <p:sldId id="301" r:id="rId34"/>
    <p:sldId id="302" r:id="rId35"/>
    <p:sldId id="299" r:id="rId36"/>
    <p:sldId id="281" r:id="rId37"/>
    <p:sldId id="283" r:id="rId38"/>
    <p:sldId id="282" r:id="rId39"/>
    <p:sldId id="278" r:id="rId40"/>
    <p:sldId id="284" r:id="rId41"/>
    <p:sldId id="285" r:id="rId42"/>
    <p:sldId id="297" r:id="rId4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22" autoAdjust="0"/>
    <p:restoredTop sz="86420" autoAdjust="0"/>
  </p:normalViewPr>
  <p:slideViewPr>
    <p:cSldViewPr>
      <p:cViewPr varScale="1">
        <p:scale>
          <a:sx n="47" d="100"/>
          <a:sy n="47" d="100"/>
        </p:scale>
        <p:origin x="74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7E85D6-C69C-4BDE-9161-1C1C65A9539B}" type="datetimeFigureOut">
              <a:rPr lang="he-IL" smtClean="0"/>
              <a:pPr/>
              <a:t>כ"ג/אדר/תשפ"א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97D206-FF81-4EFE-BFA7-F0AF1036EFD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037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7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88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he-IL" sz="1400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803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168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43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886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895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375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97D206-FF81-4EFE-BFA7-F0AF1036EFDF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794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1A856-B377-4D21-B4E5-935B5823BAC9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EE6-2504-4E2E-85D1-70E19D24D0AD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D4FC-6DD9-4AD4-9547-04AA76022331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82B6-6A78-4A05-966B-F3BCF108196B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88C2-B6F0-45C4-BBB2-54C39BA07810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929FC-2DB2-45A8-9325-43D2FCB589F6}" type="datetime8">
              <a:rPr lang="he-IL" smtClean="0"/>
              <a:t>07 מרץ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99253-369A-415A-8917-8B49C05EEA9B}" type="datetime8">
              <a:rPr lang="he-IL" smtClean="0"/>
              <a:t>07 מרץ 21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7B37-E563-44D4-8C70-2988DEE48775}" type="datetime8">
              <a:rPr lang="he-IL" smtClean="0"/>
              <a:t>07 מרץ 21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3AAA-E927-4247-9402-EF8387571F7B}" type="datetime8">
              <a:rPr lang="he-IL" smtClean="0"/>
              <a:t>07 מרץ 21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C3071-675B-4797-B236-6EC175869D1C}" type="datetime8">
              <a:rPr lang="he-IL" smtClean="0"/>
              <a:t>07 מרץ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BA9F-EFB6-4E4A-894B-AC0FFB19720E}" type="datetime8">
              <a:rPr lang="he-IL" smtClean="0"/>
              <a:t>07 מרץ 21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3DAE-03EC-43F0-8C81-686C49F5E9B8}" type="datetime8">
              <a:rPr lang="he-IL" smtClean="0"/>
              <a:t>07 מרץ 21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lbely@zahav.net.il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1143000"/>
          </a:xfrm>
        </p:spPr>
        <p:txBody>
          <a:bodyPr>
            <a:noAutofit/>
          </a:bodyPr>
          <a:lstStyle/>
          <a:p>
            <a:r>
              <a:rPr lang="he-IL" sz="5400" dirty="0"/>
              <a:t>סדנא בנושא :</a:t>
            </a:r>
            <a:br>
              <a:rPr lang="he-IL" sz="5400" dirty="0"/>
            </a:br>
            <a:r>
              <a:rPr lang="he-IL" sz="5400" dirty="0"/>
              <a:t>תכנון אופטימלי להגנות</a:t>
            </a:r>
            <a:br>
              <a:rPr lang="he-IL" sz="5400" dirty="0"/>
            </a:br>
            <a:r>
              <a:rPr lang="he-IL" sz="5400" dirty="0"/>
              <a:t>בפני עומס יתר וזרם קצר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869160"/>
            <a:ext cx="2808312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cs typeface="+mj-cs"/>
              </a:rPr>
              <a:t>עריכה וכתיבה : </a:t>
            </a:r>
          </a:p>
          <a:p>
            <a:r>
              <a:rPr lang="he-IL" sz="2000" dirty="0">
                <a:cs typeface="+mj-cs"/>
              </a:rPr>
              <a:t>בלבל יוסף בודק סוג 3 </a:t>
            </a:r>
          </a:p>
          <a:p>
            <a:r>
              <a:rPr lang="en-US" sz="2000" dirty="0">
                <a:cs typeface="+mj-cs"/>
                <a:hlinkClick r:id="rId2"/>
              </a:rPr>
              <a:t>belbely@zahav.net.il</a:t>
            </a:r>
            <a:endParaRPr lang="he-IL" sz="2000" dirty="0">
              <a:cs typeface="+mj-cs"/>
            </a:endParaRPr>
          </a:p>
          <a:p>
            <a:r>
              <a:rPr lang="he-IL" sz="2000" dirty="0">
                <a:cs typeface="+mj-cs"/>
              </a:rPr>
              <a:t>050-2277185</a:t>
            </a:r>
          </a:p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67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מכנית 947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IEC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מפסקים אוטומטים תעשייתיים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9E0945A-D022-457A-8B35-2D7706F96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he-IL" sz="2800" dirty="0">
                <a:cs typeface="+mj-cs"/>
              </a:rPr>
              <a:t>מפסקים זעירים מדגם : </a:t>
            </a:r>
            <a:r>
              <a:rPr lang="en-US" sz="2800" dirty="0">
                <a:cs typeface="+mj-cs"/>
              </a:rPr>
              <a:t>K, Z</a:t>
            </a:r>
            <a:endParaRPr lang="he-IL" sz="2800" dirty="0">
              <a:cs typeface="+mj-cs"/>
            </a:endParaRPr>
          </a:p>
          <a:p>
            <a:r>
              <a:rPr lang="he-IL" sz="2800" dirty="0">
                <a:cs typeface="+mj-cs"/>
              </a:rPr>
              <a:t>מפסקים תעשייתיים אלקטרו</a:t>
            </a:r>
            <a:r>
              <a:rPr lang="en-US" sz="2800" dirty="0">
                <a:cs typeface="+mj-cs"/>
              </a:rPr>
              <a:t>-</a:t>
            </a:r>
            <a:r>
              <a:rPr lang="he-IL" sz="2800" dirty="0">
                <a:cs typeface="+mj-cs"/>
              </a:rPr>
              <a:t>מכניים</a:t>
            </a:r>
          </a:p>
          <a:p>
            <a:r>
              <a:rPr lang="he-IL" sz="2800" dirty="0">
                <a:cs typeface="+mj-cs"/>
              </a:rPr>
              <a:t>בנוסף לתגובה התרמית המהירה יותר, העמידה בזרם קצר הינה לפי </a:t>
            </a:r>
            <a:r>
              <a:rPr lang="en-US" sz="2800" dirty="0" err="1">
                <a:cs typeface="+mj-cs"/>
              </a:rPr>
              <a:t>Icu</a:t>
            </a:r>
            <a:r>
              <a:rPr lang="en-US" sz="2800" dirty="0">
                <a:cs typeface="+mj-cs"/>
              </a:rPr>
              <a:t>  </a:t>
            </a:r>
            <a:r>
              <a:rPr lang="he-IL" sz="2800" dirty="0">
                <a:cs typeface="+mj-cs"/>
              </a:rPr>
              <a:t> </a:t>
            </a:r>
          </a:p>
          <a:p>
            <a:r>
              <a:rPr lang="en-US" sz="2800" dirty="0" err="1">
                <a:cs typeface="+mj-cs"/>
              </a:rPr>
              <a:t>Icu</a:t>
            </a:r>
            <a:r>
              <a:rPr lang="he-IL" sz="2800" dirty="0">
                <a:cs typeface="+mj-cs"/>
              </a:rPr>
              <a:t> </a:t>
            </a:r>
            <a:r>
              <a:rPr lang="en-US" sz="2800" dirty="0">
                <a:cs typeface="+mj-cs"/>
              </a:rPr>
              <a:t>-</a:t>
            </a:r>
            <a:r>
              <a:rPr lang="he-IL" sz="2800" dirty="0">
                <a:cs typeface="+mj-cs"/>
              </a:rPr>
              <a:t> המפסק יכול לנתק את הזרם , אבל יוצא משימוש</a:t>
            </a:r>
          </a:p>
          <a:p>
            <a:r>
              <a:rPr lang="he-IL" sz="2800" dirty="0">
                <a:cs typeface="+mj-cs"/>
              </a:rPr>
              <a:t>לעומת </a:t>
            </a:r>
            <a:r>
              <a:rPr lang="en-US" sz="2800" dirty="0" err="1">
                <a:cs typeface="+mj-cs"/>
              </a:rPr>
              <a:t>Ics</a:t>
            </a:r>
            <a:r>
              <a:rPr lang="he-IL" sz="2800" dirty="0">
                <a:cs typeface="+mj-cs"/>
              </a:rPr>
              <a:t> - המפסק מנתק את הזרם אבל ניתן לשימוש חוזר  </a:t>
            </a:r>
            <a:endParaRPr lang="en-US" sz="2800" dirty="0">
              <a:cs typeface="+mj-cs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אלקטרו-מכנית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K,Z</a:t>
            </a:r>
            <a:endParaRPr lang="he-IL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user\My Documents\My Pictures\ControlCenter3\Scan\CCF28012010_0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600200"/>
            <a:ext cx="7643192" cy="4983162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מקדם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– יחס בין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CS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לבין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CU</a:t>
            </a:r>
            <a:endParaRPr lang="he-IL" sz="2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My Documents\My Pictures\ControlCenter3\Scan\CCF28012010_0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613733" cy="5502611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המשך - אופייני הגנות אלקטרו-מכאניות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dirty="0"/>
              <a:t>הגנה תרמית בפני עומס יתר לפי : </a:t>
            </a:r>
            <a:r>
              <a:rPr lang="en-US" sz="2800" dirty="0"/>
              <a:t>B,C,D,K,Z</a:t>
            </a:r>
            <a:endParaRPr lang="he-IL" sz="2800" dirty="0"/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2800" dirty="0"/>
              <a:t>הגנה מיידית בקצר החותכת את עקומת עומס יתר בזמן של "5 לכל היותר. בהתאם ל - </a:t>
            </a:r>
            <a:r>
              <a:rPr lang="en-US" sz="2800" dirty="0"/>
              <a:t>ANSI 50</a:t>
            </a:r>
            <a:endParaRPr lang="he-IL" sz="2800" dirty="0"/>
          </a:p>
          <a:p>
            <a:pPr>
              <a:lnSpc>
                <a:spcPct val="150000"/>
              </a:lnSpc>
            </a:pPr>
            <a:r>
              <a:rPr lang="he-IL" sz="2800" dirty="0"/>
              <a:t>במפסקים עם הגנות תעשייתיות (למעט מא"ז ) 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/>
              <a:t>    קיימת הגנה נוספת מושהית בזמן, לצורך התנעת עומס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800" dirty="0"/>
              <a:t>    אינדוקטיבי</a:t>
            </a:r>
            <a:r>
              <a:rPr lang="en-US" sz="2800" dirty="0"/>
              <a:t>,  </a:t>
            </a:r>
            <a:r>
              <a:rPr lang="he-IL" sz="2800" dirty="0"/>
              <a:t> בהתאם ל - </a:t>
            </a:r>
            <a:r>
              <a:rPr lang="en-US" sz="2800" dirty="0"/>
              <a:t> . ANSI 51</a:t>
            </a:r>
            <a:endParaRPr lang="he-IL" sz="2800" dirty="0"/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41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סלקטיביות </a:t>
            </a:r>
            <a:r>
              <a:rPr lang="he-IL" sz="4000" b="1" u="sng" dirty="0" err="1">
                <a:solidFill>
                  <a:schemeClr val="accent1">
                    <a:lumMod val="75000"/>
                  </a:schemeClr>
                </a:solidFill>
              </a:rPr>
              <a:t>בהגנות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אלקטרו-מכאנית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he-IL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196752"/>
            <a:ext cx="8877672" cy="4983162"/>
          </a:xfrm>
        </p:spPr>
        <p:txBody>
          <a:bodyPr>
            <a:normAutofit fontScale="92500" lnSpcReduction="10000"/>
          </a:bodyPr>
          <a:lstStyle/>
          <a:p>
            <a:r>
              <a:rPr lang="he-IL" dirty="0">
                <a:cs typeface="+mj-cs"/>
              </a:rPr>
              <a:t>הגנה תרמית – </a:t>
            </a:r>
            <a:r>
              <a:rPr lang="en-US" dirty="0">
                <a:cs typeface="+mj-cs"/>
              </a:rPr>
              <a:t>ANSI 49</a:t>
            </a:r>
            <a:endParaRPr lang="he-IL" dirty="0">
              <a:cs typeface="+mj-cs"/>
            </a:endParaRPr>
          </a:p>
          <a:p>
            <a:r>
              <a:rPr lang="en-US" dirty="0">
                <a:cs typeface="+mj-cs"/>
              </a:rPr>
              <a:t> </a:t>
            </a:r>
            <a:r>
              <a:rPr lang="he-IL" dirty="0">
                <a:cs typeface="+mj-cs"/>
              </a:rPr>
              <a:t>סלקטיביות בעומס יתר</a:t>
            </a:r>
            <a:r>
              <a:rPr lang="en-US" dirty="0">
                <a:cs typeface="+mj-cs"/>
              </a:rPr>
              <a:t>- </a:t>
            </a:r>
            <a:r>
              <a:rPr lang="he-IL" dirty="0">
                <a:cs typeface="+mj-cs"/>
              </a:rPr>
              <a:t>נעשית ע"י בחירת זרמים שונים לאותו עקום תגובה, גם כלפי נתיכים.</a:t>
            </a:r>
          </a:p>
          <a:p>
            <a:r>
              <a:rPr lang="he-IL" dirty="0">
                <a:cs typeface="+mj-cs"/>
              </a:rPr>
              <a:t>נדרש לציין כי נתיך מגיב </a:t>
            </a:r>
            <a:r>
              <a:rPr lang="he-IL" dirty="0" err="1">
                <a:cs typeface="+mj-cs"/>
              </a:rPr>
              <a:t>מיידית</a:t>
            </a:r>
            <a:r>
              <a:rPr lang="he-IL" dirty="0">
                <a:cs typeface="+mj-cs"/>
              </a:rPr>
              <a:t> ב-</a:t>
            </a:r>
            <a:r>
              <a:rPr lang="en-US" dirty="0">
                <a:cs typeface="+mj-cs"/>
              </a:rPr>
              <a:t>In  </a:t>
            </a:r>
            <a:r>
              <a:rPr lang="he-IL" dirty="0">
                <a:cs typeface="+mj-cs"/>
              </a:rPr>
              <a:t> 140% לעומת מפסק המגיב ב-</a:t>
            </a:r>
            <a:r>
              <a:rPr lang="en-US" dirty="0"/>
              <a:t> In  </a:t>
            </a:r>
            <a:r>
              <a:rPr lang="he-IL" dirty="0">
                <a:cs typeface="+mj-cs"/>
              </a:rPr>
              <a:t> 110% </a:t>
            </a:r>
            <a:r>
              <a:rPr lang="en-US" dirty="0">
                <a:cs typeface="+mj-cs"/>
              </a:rPr>
              <a:t>.</a:t>
            </a:r>
            <a:endParaRPr lang="he-IL" dirty="0">
              <a:cs typeface="+mj-cs"/>
            </a:endParaRPr>
          </a:p>
          <a:p>
            <a:r>
              <a:rPr lang="he-IL" dirty="0">
                <a:cs typeface="+mj-cs"/>
              </a:rPr>
              <a:t>לדוגמא : נתיך </a:t>
            </a:r>
            <a:r>
              <a:rPr lang="en-US" dirty="0">
                <a:cs typeface="+mj-cs"/>
              </a:rPr>
              <a:t>35A</a:t>
            </a:r>
            <a:r>
              <a:rPr lang="he-IL" dirty="0">
                <a:cs typeface="+mj-cs"/>
              </a:rPr>
              <a:t> סלקטיבי בטור עם מפסק </a:t>
            </a:r>
            <a:r>
              <a:rPr lang="en-US" dirty="0">
                <a:cs typeface="+mj-cs"/>
              </a:rPr>
              <a:t>40A</a:t>
            </a:r>
            <a:r>
              <a:rPr lang="he-IL" dirty="0">
                <a:cs typeface="+mj-cs"/>
              </a:rPr>
              <a:t>.</a:t>
            </a:r>
          </a:p>
          <a:p>
            <a:r>
              <a:rPr lang="he-I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מסקנה : </a:t>
            </a:r>
            <a:r>
              <a:rPr lang="he-IL" dirty="0">
                <a:cs typeface="+mj-cs"/>
              </a:rPr>
              <a:t>ישנה עדיפות לשימוש בנתיכים כהגנה על קווי </a:t>
            </a:r>
          </a:p>
          <a:p>
            <a:pPr marL="0" indent="0">
              <a:buNone/>
            </a:pPr>
            <a:r>
              <a:rPr lang="he-IL" dirty="0">
                <a:cs typeface="+mj-cs"/>
              </a:rPr>
              <a:t>                הזנה בפני עומס יתר .</a:t>
            </a:r>
          </a:p>
          <a:p>
            <a:pPr marL="0" indent="0">
              <a:buNone/>
            </a:pPr>
            <a:r>
              <a:rPr lang="he-IL" sz="2800" dirty="0">
                <a:highlight>
                  <a:srgbClr val="FFFF00"/>
                </a:highlight>
                <a:cs typeface="+mj-cs"/>
              </a:rPr>
              <a:t>    הערה : תקנות החשמל מחייבות השימוש במפסקים אוטומטים במתקנים </a:t>
            </a:r>
          </a:p>
          <a:p>
            <a:pPr marL="0" indent="0">
              <a:buNone/>
            </a:pPr>
            <a:r>
              <a:rPr lang="he-IL" sz="2800" dirty="0">
                <a:highlight>
                  <a:srgbClr val="FFFF00"/>
                </a:highlight>
                <a:cs typeface="+mj-cs"/>
              </a:rPr>
              <a:t>              ביתיים עד 3*</a:t>
            </a:r>
            <a:r>
              <a:rPr lang="en-US" sz="2800" dirty="0">
                <a:highlight>
                  <a:srgbClr val="FFFF00"/>
                </a:highlight>
                <a:cs typeface="+mj-cs"/>
              </a:rPr>
              <a:t>63A</a:t>
            </a:r>
            <a:endParaRPr lang="he-IL" sz="2800" dirty="0">
              <a:highlight>
                <a:srgbClr val="FFFF00"/>
              </a:highlight>
              <a:cs typeface="+mj-cs"/>
            </a:endParaRP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83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סלקטיביות בקצר :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8316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e-IL" dirty="0">
                <a:cs typeface="+mj-cs"/>
              </a:rPr>
              <a:t>במפסקים אלקטרו-מכניים , אין למעשה אפשרות לבצע סלקטיביות בגלל התגובה המיידית של ההגנה</a:t>
            </a:r>
            <a:r>
              <a:rPr lang="en-US" dirty="0">
                <a:cs typeface="+mj-cs"/>
              </a:rPr>
              <a:t>.</a:t>
            </a:r>
            <a:endParaRPr lang="he-IL" dirty="0">
              <a:cs typeface="+mj-cs"/>
            </a:endParaRPr>
          </a:p>
          <a:p>
            <a:pPr algn="r" rt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he-IL" dirty="0">
                <a:cs typeface="+mj-cs"/>
              </a:rPr>
              <a:t>להבדיל בין מגבילי זרם קצר (מפסקים עד </a:t>
            </a:r>
            <a:r>
              <a:rPr lang="en-US" dirty="0">
                <a:cs typeface="+mj-cs"/>
              </a:rPr>
              <a:t>A</a:t>
            </a:r>
            <a:r>
              <a:rPr lang="he-IL" dirty="0">
                <a:cs typeface="+mj-cs"/>
              </a:rPr>
              <a:t>630) שזמן ההפסקה שלהם </a:t>
            </a:r>
            <a:r>
              <a:rPr lang="en-US" dirty="0">
                <a:cs typeface="+mj-cs"/>
              </a:rPr>
              <a:t>5ms</a:t>
            </a:r>
            <a:r>
              <a:rPr lang="he-IL" dirty="0">
                <a:cs typeface="+mj-cs"/>
              </a:rPr>
              <a:t> לבין מפסקים אשר אינם מגבילי זרם קצר שזמן ההפסקה שלהם </a:t>
            </a:r>
            <a:r>
              <a:rPr lang="he-IL" dirty="0" err="1">
                <a:cs typeface="+mj-cs"/>
              </a:rPr>
              <a:t>המיידית</a:t>
            </a:r>
            <a:r>
              <a:rPr lang="he-IL" dirty="0">
                <a:cs typeface="+mj-cs"/>
              </a:rPr>
              <a:t> </a:t>
            </a:r>
            <a:r>
              <a:rPr lang="en-US" dirty="0">
                <a:cs typeface="+mj-cs"/>
              </a:rPr>
              <a:t>0.1s</a:t>
            </a:r>
            <a:r>
              <a:rPr lang="he-IL" dirty="0">
                <a:cs typeface="+mj-cs"/>
              </a:rPr>
              <a:t>.</a:t>
            </a:r>
          </a:p>
          <a:p>
            <a:pPr algn="r" rtl="1"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</a:pPr>
            <a:r>
              <a:rPr lang="he-IL" dirty="0">
                <a:cs typeface="+mj-cs"/>
              </a:rPr>
              <a:t>תקנות החשמל להעמסת מוליכים, </a:t>
            </a:r>
            <a:r>
              <a:rPr lang="en-US" dirty="0">
                <a:effectLst/>
                <a:latin typeface="Corbel" panose="020B0503020204020204" pitchFamily="34" charset="0"/>
                <a:ea typeface="SimSun" panose="02010600030101010101" pitchFamily="2" charset="-122"/>
                <a:cs typeface="+mj-cs"/>
              </a:rPr>
              <a:t>I</a:t>
            </a:r>
            <a:r>
              <a:rPr lang="en-US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²t </a:t>
            </a:r>
            <a:r>
              <a:rPr lang="en-US" u="sng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≤ </a:t>
            </a:r>
            <a:r>
              <a:rPr lang="en-US" dirty="0">
                <a:effectLst/>
                <a:latin typeface="Tahoma" panose="020B0604030504040204" pitchFamily="34" charset="0"/>
                <a:ea typeface="SimSun" panose="02010600030101010101" pitchFamily="2" charset="-122"/>
                <a:cs typeface="+mj-cs"/>
              </a:rPr>
              <a:t>k²s²</a:t>
            </a:r>
            <a:endParaRPr lang="en-US" dirty="0">
              <a:effectLst/>
              <a:latin typeface="Corbel" panose="020B0503020204020204" pitchFamily="34" charset="0"/>
              <a:ea typeface="SimSun" panose="02010600030101010101" pitchFamily="2" charset="-122"/>
              <a:cs typeface="+mj-cs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21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סלקטיביות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בקצר – המשך 1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26570"/>
          </a:xfrm>
        </p:spPr>
        <p:txBody>
          <a:bodyPr>
            <a:normAutofit/>
          </a:bodyPr>
          <a:lstStyle/>
          <a:p>
            <a:r>
              <a:rPr lang="he-IL" sz="2800" dirty="0">
                <a:cs typeface="+mj-cs"/>
              </a:rPr>
              <a:t>כדי לאפשר סלקטיביות בקצר, יש צורך בהפרשי זמן בין הגנה במעלה המתקן לבין הגנות אחרות בטור.</a:t>
            </a:r>
          </a:p>
          <a:p>
            <a:r>
              <a:rPr lang="he-IL" sz="2800" dirty="0">
                <a:cs typeface="+mj-cs"/>
              </a:rPr>
              <a:t>זמן של </a:t>
            </a:r>
            <a:r>
              <a:rPr lang="en-US" sz="2800" dirty="0">
                <a:cs typeface="+mj-cs"/>
              </a:rPr>
              <a:t>0.2s</a:t>
            </a:r>
            <a:r>
              <a:rPr lang="he-IL" sz="2800" dirty="0">
                <a:cs typeface="+mj-cs"/>
              </a:rPr>
              <a:t> הינו הפרש הזמן המינימלי לאפשר סלקטיביות </a:t>
            </a:r>
          </a:p>
          <a:p>
            <a:r>
              <a:rPr lang="he-IL" sz="2800" dirty="0">
                <a:cs typeface="+mj-cs"/>
              </a:rPr>
              <a:t>לכן האפשרות היחידה לבצע סלקטיביות בקצר הינה השימוש בהגנת זרם יתר לזמן מושהה ( </a:t>
            </a:r>
            <a:r>
              <a:rPr lang="en-US" sz="2800" dirty="0">
                <a:cs typeface="+mj-cs"/>
              </a:rPr>
              <a:t>Definite Time</a:t>
            </a:r>
            <a:r>
              <a:rPr lang="he-IL" sz="2800" dirty="0">
                <a:cs typeface="+mj-cs"/>
              </a:rPr>
              <a:t>)</a:t>
            </a:r>
          </a:p>
          <a:p>
            <a:r>
              <a:rPr lang="he-IL" sz="2800" dirty="0">
                <a:cs typeface="+mj-cs"/>
              </a:rPr>
              <a:t>לפי הנחיות חברת החשמל מותר לוותר </a:t>
            </a:r>
            <a:r>
              <a:rPr lang="he-IL" sz="2800" dirty="0" err="1">
                <a:cs typeface="+mj-cs"/>
              </a:rPr>
              <a:t>בהגנות</a:t>
            </a:r>
            <a:r>
              <a:rPr lang="he-IL" sz="2800" dirty="0">
                <a:cs typeface="+mj-cs"/>
              </a:rPr>
              <a:t> של המפסק הראשי על ההגנה המיידית ולהסתפק בהגנה מושהית לזרם יתר, כאשר כל היציאות מוגנות בפני קצר.</a:t>
            </a:r>
          </a:p>
          <a:p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480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 מכאנית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סלקטיביות בקצר – המשך 2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26570"/>
          </a:xfrm>
        </p:spPr>
        <p:txBody>
          <a:bodyPr>
            <a:normAutofit/>
          </a:bodyPr>
          <a:lstStyle/>
          <a:p>
            <a:r>
              <a:rPr lang="he-IL" sz="2800" dirty="0">
                <a:cs typeface="+mj-cs"/>
              </a:rPr>
              <a:t>כדי להבטיח סלקטיביות עם נתיך חברת החשמל </a:t>
            </a:r>
            <a:r>
              <a:rPr lang="he-IL" sz="2800" u="sng" dirty="0">
                <a:solidFill>
                  <a:srgbClr val="FF0000"/>
                </a:solidFill>
                <a:cs typeface="+mj-cs"/>
              </a:rPr>
              <a:t>חובה</a:t>
            </a:r>
            <a:r>
              <a:rPr lang="he-IL" sz="2800" dirty="0">
                <a:cs typeface="+mj-cs"/>
              </a:rPr>
              <a:t> לכייל את ההגנה המושהית בזמן ההשהיה שלא יפחת מ- </a:t>
            </a:r>
            <a:r>
              <a:rPr lang="en-US" sz="2800" dirty="0">
                <a:cs typeface="+mj-cs"/>
              </a:rPr>
              <a:t>0.2s</a:t>
            </a:r>
            <a:r>
              <a:rPr lang="he-IL" sz="2800" dirty="0">
                <a:cs typeface="+mj-cs"/>
              </a:rPr>
              <a:t> ולהתאימה מול עקומת התגובה של הנתיך .</a:t>
            </a:r>
          </a:p>
          <a:p>
            <a:r>
              <a:rPr lang="he-IL" sz="2800" dirty="0">
                <a:cs typeface="+mj-cs"/>
              </a:rPr>
              <a:t>בכל מקרה ברוב המפסקים ישנה הגנה מיידית לזרם יתר של </a:t>
            </a:r>
            <a:r>
              <a:rPr lang="en-US" sz="2800" dirty="0">
                <a:cs typeface="+mj-cs"/>
              </a:rPr>
              <a:t>20KA</a:t>
            </a:r>
            <a:r>
              <a:rPr lang="he-IL" sz="2800" dirty="0">
                <a:cs typeface="+mj-cs"/>
              </a:rPr>
              <a:t>, כך שבזרמי קצר גדולים , קיים קושי רב בהבטחת סלקטיביות בקצר מול חברת החשמל </a:t>
            </a:r>
          </a:p>
          <a:p>
            <a:r>
              <a:rPr lang="he-IL" sz="2800" dirty="0">
                <a:cs typeface="+mj-cs"/>
              </a:rPr>
              <a:t>במפסיקים מגבילי זרם קצר , רב הסיכוי לסלקטיביות עם נתיך חברת החשמל בגלל זמן כיבוי הקשת של 0.005 שניות.</a:t>
            </a:r>
            <a:endParaRPr lang="he-IL" sz="1800" dirty="0">
              <a:cs typeface="+mj-cs"/>
            </a:endParaRPr>
          </a:p>
          <a:p>
            <a:endParaRPr lang="he-IL" sz="2800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33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סלקטיביות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המשך 3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45E6E3-EB88-49B2-9D6D-0E19BB26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50265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sz="2800" dirty="0">
                <a:cs typeface="+mj-cs"/>
              </a:rPr>
              <a:t>האילוץ של תקנות החשמל למפסק ראשי עם אבטחה + כיול הגנה תרמית לפי גודל החיבור המאושר, מונעות תכנון נכון מבחינת סלקטיביות בקצר.</a:t>
            </a:r>
          </a:p>
          <a:p>
            <a:pPr marL="514350" indent="-514350">
              <a:buAutoNum type="arabicPeriod" startAt="2"/>
            </a:pPr>
            <a:r>
              <a:rPr lang="he-IL" sz="2800" dirty="0">
                <a:cs typeface="+mj-cs"/>
              </a:rPr>
              <a:t>כדי לבצע תכנון נכון במסגרת האילוץ האמור בסעיף 1 , </a:t>
            </a:r>
          </a:p>
          <a:p>
            <a:pPr marL="0" indent="0">
              <a:buNone/>
            </a:pPr>
            <a:r>
              <a:rPr lang="he-IL" sz="2800" dirty="0">
                <a:cs typeface="+mj-cs"/>
              </a:rPr>
              <a:t>      </a:t>
            </a:r>
            <a:r>
              <a:rPr lang="he-IL" sz="2800" u="sng" dirty="0">
                <a:solidFill>
                  <a:srgbClr val="FF0000"/>
                </a:solidFill>
                <a:cs typeface="+mj-cs"/>
              </a:rPr>
              <a:t>חובה לתכנן אבטחה ראשית עם נתיכים</a:t>
            </a:r>
            <a:r>
              <a:rPr lang="he-IL" sz="2800" dirty="0">
                <a:cs typeface="+mj-cs"/>
              </a:rPr>
              <a:t>, גם מבחינת ניצול כל </a:t>
            </a:r>
          </a:p>
          <a:p>
            <a:pPr marL="0" indent="0">
              <a:buNone/>
            </a:pPr>
            <a:r>
              <a:rPr lang="he-IL" sz="2800" dirty="0">
                <a:cs typeface="+mj-cs"/>
              </a:rPr>
              <a:t>      החיבור המאושר וגם מבחינת הגבלת זרמי קצר ואפשרות ביצוע </a:t>
            </a:r>
          </a:p>
          <a:p>
            <a:pPr marL="0" indent="0">
              <a:buNone/>
            </a:pPr>
            <a:r>
              <a:rPr lang="he-IL" sz="2800" dirty="0">
                <a:cs typeface="+mj-cs"/>
              </a:rPr>
              <a:t>      סלקטיביות נכונה .</a:t>
            </a:r>
          </a:p>
          <a:p>
            <a:pPr marL="0" indent="0">
              <a:buNone/>
            </a:pPr>
            <a:r>
              <a:rPr lang="he-IL" sz="2800" dirty="0">
                <a:cs typeface="+mj-cs"/>
              </a:rPr>
              <a:t>       </a:t>
            </a:r>
            <a:r>
              <a:rPr lang="he-IL" sz="28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המלצה : יש לבצע תכנון קווי הזנה בשילוב נתיכים</a:t>
            </a:r>
          </a:p>
          <a:p>
            <a:pPr marL="0" indent="0">
              <a:buNone/>
            </a:pPr>
            <a:r>
              <a:rPr lang="he-IL" sz="2800" b="1" dirty="0">
                <a:solidFill>
                  <a:schemeClr val="tx2">
                    <a:lumMod val="75000"/>
                  </a:schemeClr>
                </a:solidFill>
                <a:cs typeface="+mj-cs"/>
              </a:rPr>
              <a:t>                    ( מניעת שריפות מזרם קצר ) .</a:t>
            </a:r>
            <a:endParaRPr lang="he-I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18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הגנות אלקטרונית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22103A1-90DA-446A-94DF-8D5DE2741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600200"/>
            <a:ext cx="6552728" cy="5257800"/>
          </a:xfrm>
          <a:prstGeom prst="rect">
            <a:avLst/>
          </a:prstGeo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229600" cy="1143000"/>
          </a:xfrm>
        </p:spPr>
        <p:txBody>
          <a:bodyPr>
            <a:noAutofit/>
          </a:bodyPr>
          <a:lstStyle/>
          <a:p>
            <a: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פרק א </a:t>
            </a:r>
            <a:b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</a:br>
            <a: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הגנות מתח נמוך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8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אלקטרונית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D0271E76-7023-4F37-8B40-0181FB7D3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0302"/>
            <a:ext cx="8229600" cy="3305758"/>
          </a:xfrm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75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מגביל זרם קצר ( מ.נ ) </a:t>
            </a:r>
          </a:p>
        </p:txBody>
      </p:sp>
      <p:pic>
        <p:nvPicPr>
          <p:cNvPr id="7170" name="Picture 2" descr="C:\Documents and Settings\user\My Documents\My Pictures\ControlCenter3\Scan\CCF28012010_0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31602" cy="6585440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עכבה של מוליך למרחק של  1000 מטר</a:t>
            </a:r>
          </a:p>
        </p:txBody>
      </p:sp>
      <p:pic>
        <p:nvPicPr>
          <p:cNvPr id="8194" name="Picture 2" descr="C:\Documents and Settings\user\My Documents\My Pictures\ControlCenter3\Scan\CCF28012010_0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68760"/>
            <a:ext cx="3173573" cy="4021907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286000" y="15567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פרק ב </a:t>
            </a:r>
            <a:b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הגנות מתח גבוה</a:t>
            </a:r>
          </a:p>
        </p:txBody>
      </p:sp>
    </p:spTree>
    <p:extLst>
      <p:ext uri="{BB962C8B-B14F-4D97-AF65-F5344CB8AC3E}">
        <p14:creationId xmlns:p14="http://schemas.microsoft.com/office/powerpoint/2010/main" val="318074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שיטת הגנה במתח גבוה </a:t>
            </a:r>
            <a:r>
              <a:rPr lang="he-IL" sz="4000" b="1" u="sng" dirty="0" err="1">
                <a:solidFill>
                  <a:schemeClr val="accent1">
                    <a:lumMod val="75000"/>
                  </a:schemeClr>
                </a:solidFill>
              </a:rPr>
              <a:t>בתחמ"ש</a:t>
            </a:r>
            <a:endParaRPr lang="he-IL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213" y="1600200"/>
            <a:ext cx="3444175" cy="46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באמצעות נתיכים - מתח גבוה</a:t>
            </a:r>
          </a:p>
        </p:txBody>
      </p:sp>
      <p:pic>
        <p:nvPicPr>
          <p:cNvPr id="5122" name="Picture 2" descr="C:\Documents and Settings\user\My Documents\My Pictures\ControlCenter3\Scan\CCF28012010_0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69" y="1600200"/>
            <a:ext cx="6454662" cy="4525963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3648" y="-25102"/>
            <a:ext cx="6851104" cy="645790"/>
          </a:xfrm>
        </p:spPr>
        <p:txBody>
          <a:bodyPr>
            <a:normAutofit fontScale="90000"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נתיכים – מתח גבוה </a:t>
            </a:r>
          </a:p>
        </p:txBody>
      </p:sp>
      <p:pic>
        <p:nvPicPr>
          <p:cNvPr id="6146" name="Picture 2" descr="C:\Documents and Settings\user\My Documents\My Pictures\ControlCenter3\Scan\CCF28012010_0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611123" cy="6165338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אלקטרו-מכנית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מתח גבוה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הגנות ישר לקוו</a:t>
            </a:r>
          </a:p>
        </p:txBody>
      </p:sp>
      <p:pic>
        <p:nvPicPr>
          <p:cNvPr id="1026" name="Picture 2" descr="C:\Documents and Settings\user\My Documents\My Pictures\ControlCenter3\Scan\CCF28012010_0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213" y="1600200"/>
            <a:ext cx="3173573" cy="4525963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63072" cy="508918"/>
          </a:xfrm>
        </p:spPr>
        <p:txBody>
          <a:bodyPr>
            <a:normAutofit fontScale="90000"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אלקטרומכנית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</a:p>
        </p:txBody>
      </p:sp>
      <p:pic>
        <p:nvPicPr>
          <p:cNvPr id="4098" name="Picture 2" descr="C:\Documents and Settings\user\My Documents\My Pictures\ControlCenter3\Scan\CCF28012010_0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679682"/>
            <a:ext cx="3819034" cy="5446481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משנית אינטגרלית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הגנות משניות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967C0FA-39AF-4DE1-B900-63A7591E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ממסרי הגנה ליתרת זרם, דורשים: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משני זרם, זרם משני 1 או 5</a:t>
            </a:r>
            <a:r>
              <a:rPr lang="en-US" dirty="0"/>
              <a:t>A</a:t>
            </a:r>
            <a:r>
              <a:rPr lang="he-I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משני מתח , מתח 110 וולט ~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קיימים שנאי זרם שהם מיצרים גם המתח הדרוש להפעלת הממסרים( גם במפסיקים האלקטרוניים במתח נמוך)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he-IL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סוגי נתיכים : </a:t>
            </a:r>
            <a:br>
              <a:rPr lang="he-IL" dirty="0"/>
            </a:br>
            <a:r>
              <a:rPr lang="he-IL" dirty="0"/>
              <a:t> </a:t>
            </a:r>
          </a:p>
        </p:txBody>
      </p:sp>
      <p:pic>
        <p:nvPicPr>
          <p:cNvPr id="3074" name="Picture 2" descr="C:\Documents and Settings\user\My Documents\My Pictures\ControlCenter3\Scan\CCF28012010_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348880"/>
            <a:ext cx="2708595" cy="3273227"/>
          </a:xfrm>
          <a:prstGeom prst="rect">
            <a:avLst/>
          </a:prstGeom>
          <a:noFill/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8FBFBA45-A5AC-4B45-B2A1-89B9AEF51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99792" y="1988840"/>
            <a:ext cx="6120680" cy="4594522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לפי תקן 60269 </a:t>
            </a:r>
            <a:r>
              <a:rPr lang="en-US" dirty="0"/>
              <a:t>IEC </a:t>
            </a:r>
            <a:r>
              <a:rPr lang="he-IL" dirty="0"/>
              <a:t> קיימים הסוגים הבאים : </a:t>
            </a:r>
          </a:p>
          <a:p>
            <a:r>
              <a:rPr lang="en-US" dirty="0"/>
              <a:t>Gg</a:t>
            </a:r>
            <a:r>
              <a:rPr lang="he-IL" dirty="0"/>
              <a:t>/ </a:t>
            </a:r>
            <a:r>
              <a:rPr lang="en-US" dirty="0" err="1"/>
              <a:t>gL</a:t>
            </a:r>
            <a:r>
              <a:rPr lang="he-IL" dirty="0"/>
              <a:t> קונבנציונלי </a:t>
            </a:r>
          </a:p>
          <a:p>
            <a:r>
              <a:rPr lang="en-US" dirty="0"/>
              <a:t>ag</a:t>
            </a:r>
            <a:r>
              <a:rPr lang="he-IL" dirty="0"/>
              <a:t> עבור זרם קצר בלבד</a:t>
            </a:r>
          </a:p>
          <a:p>
            <a:pPr marL="0" indent="0">
              <a:buNone/>
            </a:pPr>
            <a:r>
              <a:rPr lang="he-IL" dirty="0"/>
              <a:t>    </a:t>
            </a:r>
            <a:r>
              <a:rPr lang="en-US" dirty="0"/>
              <a:t>gr</a:t>
            </a:r>
            <a:r>
              <a:rPr lang="he-IL" dirty="0"/>
              <a:t> עבור אלקטרוניקה</a:t>
            </a:r>
            <a:endParaRPr lang="en-US" dirty="0"/>
          </a:p>
          <a:p>
            <a:r>
              <a:rPr lang="he-IL" dirty="0"/>
              <a:t>כושר ניתוק</a:t>
            </a:r>
            <a:r>
              <a:rPr lang="en-US" dirty="0"/>
              <a:t>KA </a:t>
            </a:r>
            <a:r>
              <a:rPr lang="he-IL" dirty="0"/>
              <a:t> 50</a:t>
            </a:r>
          </a:p>
          <a:p>
            <a:r>
              <a:rPr lang="he-IL" dirty="0"/>
              <a:t>שימוש : חד פעמי</a:t>
            </a:r>
            <a:endParaRPr lang="en-US" dirty="0"/>
          </a:p>
          <a:p>
            <a:r>
              <a:rPr lang="he-IL" dirty="0"/>
              <a:t>ישנם שלוש סוגי חלוקה לקטגוריות :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en-US" dirty="0"/>
              <a:t>DO1</a:t>
            </a:r>
            <a:r>
              <a:rPr lang="he-IL" dirty="0"/>
              <a:t> </a:t>
            </a:r>
            <a:r>
              <a:rPr lang="en-US" dirty="0"/>
              <a:t> </a:t>
            </a:r>
            <a:r>
              <a:rPr lang="he-IL" dirty="0"/>
              <a:t>עד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A</a:t>
            </a:r>
            <a:r>
              <a:rPr lang="he-IL" dirty="0"/>
              <a:t>16</a:t>
            </a:r>
          </a:p>
          <a:p>
            <a:pPr marL="0" indent="0">
              <a:buNone/>
            </a:pPr>
            <a:r>
              <a:rPr lang="he-IL" dirty="0"/>
              <a:t>     </a:t>
            </a:r>
            <a:r>
              <a:rPr lang="en-US" dirty="0"/>
              <a:t>DO2 </a:t>
            </a:r>
            <a:r>
              <a:rPr lang="he-IL" dirty="0"/>
              <a:t> עד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 63A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    </a:t>
            </a:r>
            <a:r>
              <a:rPr lang="en-US" dirty="0"/>
              <a:t>DO3  </a:t>
            </a:r>
            <a:r>
              <a:rPr lang="he-IL" dirty="0"/>
              <a:t> עד</a:t>
            </a:r>
            <a:r>
              <a:rPr lang="en-US" dirty="0"/>
              <a:t> </a:t>
            </a:r>
            <a:r>
              <a:rPr lang="he-IL" dirty="0"/>
              <a:t> </a:t>
            </a:r>
            <a:r>
              <a:rPr lang="en-US" dirty="0"/>
              <a:t>100A</a:t>
            </a:r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5220072" y="1084094"/>
            <a:ext cx="3312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6">
                    <a:lumMod val="75000"/>
                  </a:schemeClr>
                </a:solidFill>
              </a:rPr>
              <a:t>1. נתיכי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NEOZED</a:t>
            </a:r>
            <a:endParaRPr lang="he-I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הגנה אלקטרוניות אינטגרלית</a:t>
            </a:r>
            <a:b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הגנות משניות עם משני זרם משולבים</a:t>
            </a:r>
          </a:p>
        </p:txBody>
      </p:sp>
      <p:pic>
        <p:nvPicPr>
          <p:cNvPr id="3074" name="Picture 2" descr="C:\Documents and Settings\user\My Documents\My Pictures\ControlCenter3\Scan\CCF28012010_0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213" y="1600200"/>
            <a:ext cx="2882931" cy="4525963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92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15000" cy="1008112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מדידה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  <a:b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מתח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4D8036EF-65DF-42D8-8338-FDDD78C1F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53456"/>
            <a:ext cx="7315200" cy="3219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15000" cy="1008112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מדידה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  <a:b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מתח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F3B25FAE-E7E9-4A33-B7B9-46B06620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53456"/>
            <a:ext cx="73152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2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15000" cy="1008112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מדידה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  <a:b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זרם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25F80840-65C4-42CE-92D3-E36189CAB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253456"/>
            <a:ext cx="73152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8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4500" y="32866"/>
            <a:ext cx="5915000" cy="1008112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מדידה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  <a:b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זרם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טבעתי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/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BE05C9A5-E3AF-4AC3-8EB8-EFBCFE0B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172005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77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5915000" cy="436910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מדידה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</a:p>
        </p:txBody>
      </p:sp>
      <p:pic>
        <p:nvPicPr>
          <p:cNvPr id="2050" name="Picture 2" descr="C:\Documents and Settings\user\My Documents\My Pictures\ControlCenter3\Scan\CCF28012010_0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387" y="620688"/>
            <a:ext cx="3860400" cy="5505475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0961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834880" cy="508918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שנאי זרם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679680"/>
            <a:ext cx="4392488" cy="60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546848" cy="292894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הגנה בפני זרם דלף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4294"/>
            <a:ext cx="4968552" cy="634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338936" cy="364902"/>
          </a:xfrm>
        </p:spPr>
        <p:txBody>
          <a:bodyPr>
            <a:normAutofit fontScale="90000"/>
          </a:bodyPr>
          <a:lstStyle/>
          <a:p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הגנה תרמית לשנאים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878" y="692696"/>
            <a:ext cx="4311353" cy="614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626968" cy="508918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</a:rPr>
              <a:t> - Inverse Time</a:t>
            </a:r>
            <a:r>
              <a:rPr lang="he-IL" sz="3600" b="1" u="sng" dirty="0">
                <a:solidFill>
                  <a:schemeClr val="accent1">
                    <a:lumMod val="75000"/>
                  </a:schemeClr>
                </a:solidFill>
              </a:rPr>
              <a:t>מתח גבוה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76988"/>
            <a:ext cx="3891043" cy="554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.2</a:t>
            </a: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נתיכי</a:t>
            </a:r>
            <a:r>
              <a:rPr lang="en-US" sz="4800" dirty="0"/>
              <a:t> </a:t>
            </a:r>
            <a:r>
              <a:rPr lang="he-IL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NH</a:t>
            </a:r>
            <a:endParaRPr lang="he-IL" sz="32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9D46A86-411C-4288-B4BD-8D54B6579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8560" y="836712"/>
            <a:ext cx="9459789" cy="5798605"/>
          </a:xfrm>
        </p:spPr>
        <p:txBody>
          <a:bodyPr>
            <a:normAutofit/>
          </a:bodyPr>
          <a:lstStyle/>
          <a:p>
            <a:r>
              <a:rPr lang="en-US" dirty="0"/>
              <a:t>High Rupture Capacity</a:t>
            </a:r>
            <a:r>
              <a:rPr lang="he-IL" dirty="0"/>
              <a:t> </a:t>
            </a:r>
            <a:r>
              <a:rPr lang="en-US" dirty="0"/>
              <a:t>KA</a:t>
            </a:r>
            <a:r>
              <a:rPr lang="he-IL" dirty="0"/>
              <a:t>100 </a:t>
            </a:r>
            <a:endParaRPr lang="en-US" dirty="0"/>
          </a:p>
          <a:p>
            <a:r>
              <a:rPr lang="he-IL" sz="2800" dirty="0"/>
              <a:t>גדלים קיימים : </a:t>
            </a:r>
          </a:p>
          <a:p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endParaRPr lang="he-IL" sz="2800" dirty="0"/>
          </a:p>
          <a:p>
            <a:r>
              <a:rPr lang="he-IL" sz="2800" dirty="0"/>
              <a:t>בדומה לנתיך </a:t>
            </a:r>
            <a:r>
              <a:rPr lang="en-US" sz="2800" dirty="0"/>
              <a:t>NEOZED</a:t>
            </a:r>
            <a:r>
              <a:rPr lang="he-IL" sz="2800" dirty="0"/>
              <a:t>, נתיכי </a:t>
            </a:r>
            <a:r>
              <a:rPr lang="en-US" sz="2800" dirty="0"/>
              <a:t>NH</a:t>
            </a:r>
            <a:r>
              <a:rPr lang="he-IL" sz="2800" dirty="0"/>
              <a:t> מיוצרים לפי תקן </a:t>
            </a:r>
            <a:r>
              <a:rPr lang="en-US" sz="2800" dirty="0"/>
              <a:t>IEC</a:t>
            </a:r>
            <a:r>
              <a:rPr lang="he-IL" sz="2800" dirty="0"/>
              <a:t> 60629  </a:t>
            </a:r>
          </a:p>
          <a:p>
            <a:r>
              <a:rPr lang="he-IL" sz="2800" dirty="0"/>
              <a:t>אפיוני נתיכי </a:t>
            </a:r>
            <a:r>
              <a:rPr lang="en-US" sz="2800" dirty="0"/>
              <a:t>NH</a:t>
            </a:r>
            <a:r>
              <a:rPr lang="he-IL" sz="2800" dirty="0"/>
              <a:t> :</a:t>
            </a:r>
          </a:p>
          <a:p>
            <a:pPr marL="0" indent="0">
              <a:buNone/>
            </a:pPr>
            <a:r>
              <a:rPr lang="he-IL" sz="2800" dirty="0"/>
              <a:t>   </a:t>
            </a:r>
            <a:r>
              <a:rPr lang="en-US" sz="2800" dirty="0"/>
              <a:t>Gg</a:t>
            </a:r>
            <a:r>
              <a:rPr lang="he-IL" sz="2800" dirty="0"/>
              <a:t>, </a:t>
            </a:r>
            <a:r>
              <a:rPr lang="en-US" sz="2800" dirty="0"/>
              <a:t>ag</a:t>
            </a:r>
            <a:r>
              <a:rPr lang="he-IL" sz="2800" dirty="0"/>
              <a:t> , </a:t>
            </a:r>
            <a:r>
              <a:rPr lang="en-US" sz="2800" dirty="0"/>
              <a:t>gr</a:t>
            </a:r>
            <a:r>
              <a:rPr lang="he-IL" sz="2800" dirty="0"/>
              <a:t> </a:t>
            </a:r>
          </a:p>
        </p:txBody>
      </p:sp>
      <p:pic>
        <p:nvPicPr>
          <p:cNvPr id="1028" name="Picture 4" descr="תוצאת תמונה עבור hrc fuses sizes">
            <a:extLst>
              <a:ext uri="{FF2B5EF4-FFF2-40B4-BE49-F238E27FC236}">
                <a16:creationId xmlns:a16="http://schemas.microsoft.com/office/drawing/2014/main" id="{03B3E4D9-D8A0-42E4-97C7-A47A4D8CD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2088232" cy="21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869913"/>
              </p:ext>
            </p:extLst>
          </p:nvPr>
        </p:nvGraphicFramePr>
        <p:xfrm>
          <a:off x="2483768" y="2204864"/>
          <a:ext cx="6096000" cy="2595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  קטגוריה</a:t>
                      </a:r>
                      <a:r>
                        <a:rPr lang="he-IL" baseline="0" dirty="0"/>
                        <a:t>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 גודל נתיך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 </a:t>
                      </a:r>
                      <a:r>
                        <a:rPr lang="en-US" dirty="0"/>
                        <a:t>6-160 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עד</a:t>
                      </a:r>
                      <a:r>
                        <a:rPr lang="he-IL" baseline="0" dirty="0"/>
                        <a:t> </a:t>
                      </a:r>
                      <a:r>
                        <a:rPr lang="en-US" baseline="0" dirty="0"/>
                        <a:t>250A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עד</a:t>
                      </a:r>
                      <a:r>
                        <a:rPr lang="he-IL" baseline="0" dirty="0"/>
                        <a:t> </a:t>
                      </a:r>
                      <a:r>
                        <a:rPr lang="en-US" baseline="0" dirty="0"/>
                        <a:t>400A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עד</a:t>
                      </a:r>
                      <a:r>
                        <a:rPr lang="he-IL" baseline="0" dirty="0"/>
                        <a:t> </a:t>
                      </a:r>
                      <a:r>
                        <a:rPr lang="en-US" baseline="0" dirty="0"/>
                        <a:t>630A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עד</a:t>
                      </a:r>
                      <a:r>
                        <a:rPr lang="he-IL" baseline="0" dirty="0"/>
                        <a:t> </a:t>
                      </a:r>
                      <a:r>
                        <a:rPr lang="en-US" baseline="0" dirty="0"/>
                        <a:t>1000A</a:t>
                      </a:r>
                      <a:r>
                        <a:rPr lang="he-IL" baseline="0" dirty="0"/>
                        <a:t> ( </a:t>
                      </a:r>
                      <a:r>
                        <a:rPr lang="en-US" baseline="0" dirty="0"/>
                        <a:t>KVA </a:t>
                      </a:r>
                      <a:r>
                        <a:rPr lang="he-IL" baseline="0" dirty="0"/>
                        <a:t> 630 )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4a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עד</a:t>
                      </a:r>
                      <a:r>
                        <a:rPr lang="he-IL" baseline="0" dirty="0"/>
                        <a:t> </a:t>
                      </a:r>
                      <a:r>
                        <a:rPr lang="en-US" baseline="0" dirty="0"/>
                        <a:t>1250A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39752" y="0"/>
            <a:ext cx="4978896" cy="364902"/>
          </a:xfrm>
        </p:spPr>
        <p:txBody>
          <a:bodyPr>
            <a:normAutofit fontScale="90000"/>
          </a:bodyPr>
          <a:lstStyle/>
          <a:p>
            <a:r>
              <a:rPr lang="he-IL" sz="3200" b="1" u="sng" dirty="0">
                <a:solidFill>
                  <a:schemeClr val="accent1">
                    <a:lumMod val="75000"/>
                  </a:schemeClr>
                </a:solidFill>
              </a:rPr>
              <a:t>הגנות בפני עומס יתר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641" y="404664"/>
            <a:ext cx="8262359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626968" cy="436910"/>
          </a:xfrm>
        </p:spPr>
        <p:txBody>
          <a:bodyPr>
            <a:normAutofit fontScale="90000"/>
          </a:bodyPr>
          <a:lstStyle/>
          <a:p>
            <a:r>
              <a:rPr lang="he-IL" sz="3200" b="1" u="sng" dirty="0">
                <a:solidFill>
                  <a:schemeClr val="accent1">
                    <a:lumMod val="75000"/>
                  </a:schemeClr>
                </a:solidFill>
              </a:rPr>
              <a:t>הגנה </a:t>
            </a:r>
            <a:r>
              <a:rPr lang="he-IL" sz="3200" b="1" u="sng" dirty="0" err="1">
                <a:solidFill>
                  <a:schemeClr val="accent1">
                    <a:lumMod val="75000"/>
                  </a:schemeClr>
                </a:solidFill>
              </a:rPr>
              <a:t>ואטמטרית</a:t>
            </a:r>
            <a:r>
              <a:rPr lang="he-IL" sz="3200" b="1" u="sng" dirty="0">
                <a:solidFill>
                  <a:schemeClr val="accent1">
                    <a:lumMod val="75000"/>
                  </a:schemeClr>
                </a:solidFill>
              </a:rPr>
              <a:t> כיוונית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576988"/>
            <a:ext cx="3891042" cy="554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91680" y="908720"/>
            <a:ext cx="5626968" cy="436910"/>
          </a:xfrm>
        </p:spPr>
        <p:txBody>
          <a:bodyPr>
            <a:normAutofit fontScale="90000"/>
          </a:bodyPr>
          <a:lstStyle/>
          <a:p>
            <a:r>
              <a:rPr lang="he-IL" sz="3200" b="1" u="sng" dirty="0">
                <a:solidFill>
                  <a:schemeClr val="accent1">
                    <a:lumMod val="75000"/>
                  </a:schemeClr>
                </a:solidFill>
              </a:rPr>
              <a:t>סוף 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179512" y="229815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he-IL" sz="6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64064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79296" cy="1498178"/>
          </a:xfrm>
        </p:spPr>
        <p:txBody>
          <a:bodyPr>
            <a:normAutofit/>
          </a:bodyPr>
          <a:lstStyle/>
          <a:p>
            <a:r>
              <a:rPr lang="he-IL" dirty="0"/>
              <a:t>נתיכי מתח נמוך</a:t>
            </a:r>
            <a:br>
              <a:rPr lang="en-US" dirty="0"/>
            </a:br>
            <a:r>
              <a:rPr lang="he-IL" dirty="0"/>
              <a:t>עקומות תגובה </a:t>
            </a:r>
            <a:r>
              <a:rPr lang="en-US" dirty="0" err="1"/>
              <a:t>gL</a:t>
            </a:r>
            <a:r>
              <a:rPr lang="he-IL" dirty="0"/>
              <a:t> איטי/מהיר</a:t>
            </a:r>
          </a:p>
        </p:txBody>
      </p:sp>
      <p:pic>
        <p:nvPicPr>
          <p:cNvPr id="1026" name="Picture 2" descr="תוצאת תמונה עבור gl fuse characteristics">
            <a:extLst>
              <a:ext uri="{FF2B5EF4-FFF2-40B4-BE49-F238E27FC236}">
                <a16:creationId xmlns:a16="http://schemas.microsoft.com/office/drawing/2014/main" id="{52F82656-5BD0-4CF3-AEA9-ECE580D1E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919"/>
            <a:ext cx="8229600" cy="49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72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26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הגנה אלקטרומכנית - תרמו מגנטית</a:t>
            </a:r>
            <a:br>
              <a:rPr lang="he-IL" dirty="0"/>
            </a:br>
            <a:r>
              <a:rPr lang="he-IL" dirty="0"/>
              <a:t>( מתח נמוך )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7C0F0E46-39FE-4175-804D-F55F53C87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331" y="1600200"/>
            <a:ext cx="3811337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he-IL" b="1" u="sng" dirty="0">
                <a:solidFill>
                  <a:schemeClr val="accent1">
                    <a:lumMod val="75000"/>
                  </a:schemeClr>
                </a:solidFill>
              </a:rPr>
              <a:t>מא"ז ( מפסק אוטומטי זעיר )</a:t>
            </a:r>
            <a:br>
              <a:rPr lang="he-IL" b="1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b="1" u="sng" dirty="0">
                <a:solidFill>
                  <a:schemeClr val="accent1">
                    <a:lumMod val="75000"/>
                  </a:schemeClr>
                </a:solidFill>
              </a:rPr>
              <a:t>מוגדר בתקן 898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IEC</a:t>
            </a:r>
            <a:endParaRPr lang="he-IL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user\My Documents\My Pictures\ControlCenter3\Scan\CCF28012010_0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3694"/>
            <a:ext cx="6095853" cy="4306490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619672" y="1628800"/>
            <a:ext cx="6840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cs typeface="+mj-cs"/>
              </a:rPr>
              <a:t>עבור דירת מוגדרים קיימים מא"ז בגדלים הבאים :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ע"פ תקן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898</a:t>
            </a:r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IEC</a:t>
            </a:r>
            <a:endParaRPr lang="he-IL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BAC4ACC-3E21-4908-A150-CFA082EF0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>
                <a:cs typeface="+mj-cs"/>
              </a:rPr>
              <a:t>מפסק אוטומטי זעיר ביתי , יהיה בעל כושר ניתוק </a:t>
            </a:r>
            <a:r>
              <a:rPr lang="en-US" sz="2800" dirty="0">
                <a:cs typeface="+mj-cs"/>
              </a:rPr>
              <a:t>ICs </a:t>
            </a:r>
            <a:endParaRPr lang="he-IL" sz="2800" dirty="0">
              <a:cs typeface="+mj-cs"/>
            </a:endParaRPr>
          </a:p>
          <a:p>
            <a:pPr marL="0" indent="0">
              <a:buNone/>
            </a:pPr>
            <a:r>
              <a:rPr lang="he-IL" sz="2800" dirty="0">
                <a:cs typeface="+mj-cs"/>
              </a:rPr>
              <a:t>    עד </a:t>
            </a:r>
            <a:r>
              <a:rPr lang="en-US" sz="2800" dirty="0">
                <a:cs typeface="+mj-cs"/>
              </a:rPr>
              <a:t>25KA</a:t>
            </a:r>
            <a:r>
              <a:rPr lang="he-IL" sz="2800" dirty="0">
                <a:cs typeface="+mj-cs"/>
              </a:rPr>
              <a:t> </a:t>
            </a:r>
          </a:p>
          <a:p>
            <a:r>
              <a:rPr lang="he-IL" sz="2800" dirty="0" err="1">
                <a:cs typeface="+mj-cs"/>
              </a:rPr>
              <a:t>אופיינים</a:t>
            </a:r>
            <a:r>
              <a:rPr lang="he-IL" sz="2800" dirty="0">
                <a:cs typeface="+mj-cs"/>
              </a:rPr>
              <a:t> קיימים :</a:t>
            </a:r>
            <a:r>
              <a:rPr lang="en-US" sz="2800" dirty="0">
                <a:cs typeface="+mj-cs"/>
              </a:rPr>
              <a:t> B, C ,D </a:t>
            </a:r>
            <a:endParaRPr lang="he-IL" sz="2800" dirty="0">
              <a:cs typeface="+mj-cs"/>
            </a:endParaRPr>
          </a:p>
          <a:p>
            <a:r>
              <a:rPr lang="he-IL" sz="2800" dirty="0">
                <a:cs typeface="+mj-cs"/>
              </a:rPr>
              <a:t>מגבילי זרם קצר – </a:t>
            </a:r>
            <a:r>
              <a:rPr lang="en-US" sz="2800" dirty="0" err="1">
                <a:cs typeface="+mj-cs"/>
              </a:rPr>
              <a:t>ms</a:t>
            </a:r>
            <a:r>
              <a:rPr lang="he-IL" sz="2800" dirty="0">
                <a:cs typeface="+mj-cs"/>
              </a:rPr>
              <a:t>5 ( מילי-שניות )</a:t>
            </a:r>
          </a:p>
          <a:p>
            <a:r>
              <a:rPr lang="he-IL" sz="2800" dirty="0">
                <a:cs typeface="+mj-cs"/>
              </a:rPr>
              <a:t>אופיין </a:t>
            </a:r>
            <a:r>
              <a:rPr lang="en-US" sz="2800" dirty="0">
                <a:cs typeface="+mj-cs"/>
              </a:rPr>
              <a:t>D</a:t>
            </a:r>
            <a:r>
              <a:rPr lang="he-IL" sz="2800" dirty="0">
                <a:cs typeface="+mj-cs"/>
              </a:rPr>
              <a:t> נפסל בתקן הישראלי למפסקים אוטומטים ביתיים.</a:t>
            </a:r>
          </a:p>
          <a:p>
            <a:endParaRPr lang="he-IL" dirty="0"/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b="1" u="sng" dirty="0">
                <a:solidFill>
                  <a:schemeClr val="accent1">
                    <a:lumMod val="75000"/>
                  </a:schemeClr>
                </a:solidFill>
              </a:rPr>
              <a:t>אופייני הגנה אלקטרו-מכנית </a:t>
            </a:r>
            <a:r>
              <a:rPr lang="en-US" sz="4000" b="1" u="sng" dirty="0">
                <a:solidFill>
                  <a:schemeClr val="accent1">
                    <a:lumMod val="75000"/>
                  </a:schemeClr>
                </a:solidFill>
              </a:rPr>
              <a:t>B , C</a:t>
            </a:r>
            <a:endParaRPr lang="he-IL" sz="4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user\My Documents\My Pictures\ControlCenter3\Scan\CCF28012010_0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600200"/>
            <a:ext cx="7200800" cy="4983162"/>
          </a:xfrm>
          <a:prstGeom prst="rect">
            <a:avLst/>
          </a:prstGeom>
          <a:noFill/>
        </p:spPr>
      </p:pic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980</Words>
  <Application>Microsoft Office PowerPoint</Application>
  <PresentationFormat>‫הצגה על המסך (4:3)</PresentationFormat>
  <Paragraphs>179</Paragraphs>
  <Slides>42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8" baseType="lpstr">
      <vt:lpstr>Arial</vt:lpstr>
      <vt:lpstr>Calibri</vt:lpstr>
      <vt:lpstr>Corbel</vt:lpstr>
      <vt:lpstr>Courier New</vt:lpstr>
      <vt:lpstr>Tahoma</vt:lpstr>
      <vt:lpstr>ערכת נושא של Office</vt:lpstr>
      <vt:lpstr>סדנא בנושא : תכנון אופטימלי להגנות בפני עומס יתר וזרם קצר</vt:lpstr>
      <vt:lpstr>פרק א  הגנות מתח נמוך</vt:lpstr>
      <vt:lpstr>סוגי נתיכים :   </vt:lpstr>
      <vt:lpstr> .2נתיכי - NH</vt:lpstr>
      <vt:lpstr>נתיכי מתח נמוך עקומות תגובה gL איטי/מהיר</vt:lpstr>
      <vt:lpstr>הגנה אלקטרומכנית - תרמו מגנטית ( מתח נמוך )</vt:lpstr>
      <vt:lpstr>מא"ז ( מפסק אוטומטי זעיר ) מוגדר בתקן 898 IEC</vt:lpstr>
      <vt:lpstr>ע"פ תקן 898 IEC</vt:lpstr>
      <vt:lpstr>אופייני הגנה אלקטרו-מכנית B , C</vt:lpstr>
      <vt:lpstr>הגנה אלקטרו מכנית 947 IEC   מפסקים אוטומטים תעשייתיים</vt:lpstr>
      <vt:lpstr>הגנה אלקטרו-מכנית K,Z</vt:lpstr>
      <vt:lpstr>מקדם K – יחס בין ICS  לבין ICU</vt:lpstr>
      <vt:lpstr>המשך - אופייני הגנות אלקטרו-מכאניות</vt:lpstr>
      <vt:lpstr>סלקטיביות בהגנות אלקטרו-מכאנית </vt:lpstr>
      <vt:lpstr>סלקטיביות בקצר : </vt:lpstr>
      <vt:lpstr>סלקטיביות  בקצר – המשך 1</vt:lpstr>
      <vt:lpstr>הגנה אלקטרו מכאנית סלקטיביות בקצר – המשך 2</vt:lpstr>
      <vt:lpstr>סלקטיביות – המשך 3</vt:lpstr>
      <vt:lpstr>הגנות אלקטרונית</vt:lpstr>
      <vt:lpstr>הגנה אלקטרונית</vt:lpstr>
      <vt:lpstr>מגביל זרם קצר ( מ.נ ) </vt:lpstr>
      <vt:lpstr>עכבה של מוליך למרחק של  1000 מטר</vt:lpstr>
      <vt:lpstr>מצגת של PowerPoint‏</vt:lpstr>
      <vt:lpstr>שיטת הגנה במתח גבוה בתחמ"ש</vt:lpstr>
      <vt:lpstr>הגנה באמצעות נתיכים - מתח גבוה</vt:lpstr>
      <vt:lpstr>נתיכים – מתח גבוה </vt:lpstr>
      <vt:lpstr>הגנה אלקטרו-מכנית , מתח גבוה הגנות ישר לקוו</vt:lpstr>
      <vt:lpstr>הגנה אלקטרומכנית - מתח גבוה </vt:lpstr>
      <vt:lpstr>הגנה משנית אינטגרלית הגנות משניות</vt:lpstr>
      <vt:lpstr>הגנה אלקטרוניות אינטגרלית הגנות משניות עם משני זרם משולבים</vt:lpstr>
      <vt:lpstr>שנאי מדידה-  מתח גבוה  שנאי מתח</vt:lpstr>
      <vt:lpstr>שנאי מדידה-  מתח גבוה  שנאי מתח</vt:lpstr>
      <vt:lpstr>שנאי מדידה-  מתח גבוה  שנאי זרם</vt:lpstr>
      <vt:lpstr>שנאי מדידה-  מתח גבוה  שנאי זרם טבעתי  </vt:lpstr>
      <vt:lpstr>שנאי מדידה-  מתח גבוה </vt:lpstr>
      <vt:lpstr>שנאי זרם</vt:lpstr>
      <vt:lpstr>הגנה בפני זרם דלף</vt:lpstr>
      <vt:lpstr>הגנה תרמית לשנאים</vt:lpstr>
      <vt:lpstr> - Inverse Timeמתח גבוה </vt:lpstr>
      <vt:lpstr>הגנות בפני עומס יתר</vt:lpstr>
      <vt:lpstr>הגנה ואטמטרית כיוונית</vt:lpstr>
      <vt:lpstr>סוף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הגנות מתח נמוך</dc:title>
  <dc:creator>יוסף בלבל</dc:creator>
  <cp:lastModifiedBy>יוסף בלבל</cp:lastModifiedBy>
  <cp:revision>67</cp:revision>
  <dcterms:modified xsi:type="dcterms:W3CDTF">2021-03-07T07:58:38Z</dcterms:modified>
</cp:coreProperties>
</file>